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75" r:id="rId3"/>
    <p:sldId id="283" r:id="rId4"/>
    <p:sldId id="313" r:id="rId5"/>
    <p:sldId id="274" r:id="rId6"/>
    <p:sldId id="315" r:id="rId7"/>
    <p:sldId id="308" r:id="rId8"/>
    <p:sldId id="317" r:id="rId9"/>
    <p:sldId id="311" r:id="rId10"/>
    <p:sldId id="312" r:id="rId11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9595"/>
    <a:srgbClr val="FF99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84" autoAdjust="0"/>
    <p:restoredTop sz="93922" autoAdjust="0"/>
  </p:normalViewPr>
  <p:slideViewPr>
    <p:cSldViewPr>
      <p:cViewPr>
        <p:scale>
          <a:sx n="60" d="100"/>
          <a:sy n="60" d="100"/>
        </p:scale>
        <p:origin x="-596" y="-1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2910" y="60"/>
      </p:cViewPr>
      <p:guideLst/>
    </p:cSldViewPr>
  </p:notesViewPr>
  <p:gridSpacing cx="46080363" cy="4608036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0EE562-E05A-4626-B3AF-5F0B868819D9}" type="datetimeFigureOut">
              <a:rPr lang="ru-RU" smtClean="0"/>
              <a:pPr/>
              <a:t>09.10.2023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D519D9-560B-443C-B598-BE18CE88D9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78290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D519D9-560B-443C-B598-BE18CE88D997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267001-F5EE-4B01-ADD9-95392EA1E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044CC777-6BA2-40D2-9A82-AD403FA4F5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FFA2BC8-F9FC-47B4-B94E-984652D79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09.10.2023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1158127-7E67-4DC3-A9CF-380C6A5B5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8CFB686-854A-4D91-AAF2-24DD33CC1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36738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B2ECE69F-178E-4786-B1D6-461B25E34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09.10.2023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15DB0CCE-2BB7-4FE6-9F6D-0F849019D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D60DEABB-F5A0-404E-81BE-A2C6C1A79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956E4A42-AE58-43D5-A1E5-C2A90FAEF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="" xmlns:p14="http://schemas.microsoft.com/office/powerpoint/2010/main" val="23449552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0ABFC8D9-3E46-4244-BCF8-DF828263A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9000"/>
            <a:ext cx="11946000" cy="1141516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6" name="Рисунок 6">
            <a:extLst>
              <a:ext uri="{FF2B5EF4-FFF2-40B4-BE49-F238E27FC236}">
                <a16:creationId xmlns="" xmlns:a16="http://schemas.microsoft.com/office/drawing/2014/main" id="{D5ACAE7A-E405-438C-BF4B-A37C1D7BBD2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26000" y="2079000"/>
            <a:ext cx="5220000" cy="4230000"/>
          </a:xfrm>
        </p:spPr>
      </p:sp>
    </p:spTree>
    <p:extLst>
      <p:ext uri="{BB962C8B-B14F-4D97-AF65-F5344CB8AC3E}">
        <p14:creationId xmlns="" xmlns:p14="http://schemas.microsoft.com/office/powerpoint/2010/main" val="15449785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0ABFC8D9-3E46-4244-BCF8-DF828263A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9000"/>
            <a:ext cx="11946000" cy="1141516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6" name="Рисунок 6">
            <a:extLst>
              <a:ext uri="{FF2B5EF4-FFF2-40B4-BE49-F238E27FC236}">
                <a16:creationId xmlns="" xmlns:a16="http://schemas.microsoft.com/office/drawing/2014/main" id="{D5ACAE7A-E405-438C-BF4B-A37C1D7BBD2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16000" y="2034000"/>
            <a:ext cx="5220000" cy="4230000"/>
          </a:xfrm>
        </p:spPr>
      </p:sp>
    </p:spTree>
    <p:extLst>
      <p:ext uri="{BB962C8B-B14F-4D97-AF65-F5344CB8AC3E}">
        <p14:creationId xmlns="" xmlns:p14="http://schemas.microsoft.com/office/powerpoint/2010/main" val="18537792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>
            <a:extLst>
              <a:ext uri="{FF2B5EF4-FFF2-40B4-BE49-F238E27FC236}">
                <a16:creationId xmlns="" xmlns:a16="http://schemas.microsoft.com/office/drawing/2014/main" id="{0B504799-5A5B-4904-96F0-E39EDC0290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719263"/>
            <a:ext cx="12192000" cy="5138737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212951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5BA0536-C2F3-45FD-BCE9-A7664FF11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EDCB672-9A39-4592-A702-905A663DE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F00B59B-B30F-4BCA-BF7C-138210157B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B11AE46-CD71-40A2-B051-FED4CF251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09.10.2023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97D472E-4D2E-4B58-B26C-A5C6E9B96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D590CE5-E95F-4274-817F-D56AE118E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423650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79CC03-CB65-4A4C-90D3-F02B507A0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F4C3BF4E-7FD7-4E97-ADD2-17103BBDAF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4CE1139-B009-4241-B0C4-BF93CB876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61306DD-CDF6-4C8F-8EAA-8585BA36E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09.10.2023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DE83B16-91E8-4F91-A8A9-2286EF49B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3500BC4-2676-4C2C-A56B-8495420F6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030690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ABFDEE6-9163-4FA6-9C33-9D0B1D96F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46CFD921-B66F-4B9F-8D0C-B14325FE9F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EDD6FEE-737C-4DE7-A07A-B8500FB8C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09.10.2023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48FE9F1-30AE-46C1-A8C8-4B7D5FFC7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E45E6A3-691A-440E-94B6-E4165602F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223736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6B71DFBC-935C-41DF-9AF9-A79F2BD809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FFC04AF-1DA1-4817-ACF7-5A110AD3A0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CDFD425-2E61-4F50-9A02-6256A3497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09.10.2023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9833F48-4BE3-401E-8EAC-ED423D3D4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9E6C580-1988-45AF-BDB1-7BCACEB9D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068158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721462-A9E1-4536-9F2D-B2F8F2185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1D1B458C-BFE5-4FED-890B-A3C81CBD9E00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474EC097-BE1E-47C5-A4A4-558BFD9F9C06}"/>
              </a:ext>
            </a:extLst>
          </p:cNvPr>
          <p:cNvSpPr/>
          <p:nvPr userDrawn="1"/>
        </p:nvSpPr>
        <p:spPr>
          <a:xfrm>
            <a:off x="12450" y="6772425"/>
            <a:ext cx="12192000" cy="9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="" xmlns:a16="http://schemas.microsoft.com/office/drawing/2014/main" id="{ECD6CA42-8F84-4EF7-AC44-C6D7CA7B5256}"/>
              </a:ext>
            </a:extLst>
          </p:cNvPr>
          <p:cNvGrpSpPr/>
          <p:nvPr userDrawn="1"/>
        </p:nvGrpSpPr>
        <p:grpSpPr>
          <a:xfrm>
            <a:off x="0" y="49500"/>
            <a:ext cx="2844750" cy="274500"/>
            <a:chOff x="5228062" y="49500"/>
            <a:chExt cx="2844750" cy="274500"/>
          </a:xfrm>
          <a:solidFill>
            <a:schemeClr val="tx2"/>
          </a:solidFill>
        </p:grpSpPr>
        <p:sp>
          <p:nvSpPr>
            <p:cNvPr id="10" name="Прямоугольник 9">
              <a:extLst>
                <a:ext uri="{FF2B5EF4-FFF2-40B4-BE49-F238E27FC236}">
                  <a16:creationId xmlns="" xmlns:a16="http://schemas.microsoft.com/office/drawing/2014/main" id="{EF73193D-4957-4A8F-A457-261D1530DEC3}"/>
                </a:ext>
              </a:extLst>
            </p:cNvPr>
            <p:cNvSpPr/>
            <p:nvPr userDrawn="1"/>
          </p:nvSpPr>
          <p:spPr>
            <a:xfrm>
              <a:off x="5228062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Блок-схема: объединение 10">
              <a:extLst>
                <a:ext uri="{FF2B5EF4-FFF2-40B4-BE49-F238E27FC236}">
                  <a16:creationId xmlns="" xmlns:a16="http://schemas.microsoft.com/office/drawing/2014/main" id="{9CA2CB59-7E2E-4FE6-B4DA-BC82267C4973}"/>
                </a:ext>
              </a:extLst>
            </p:cNvPr>
            <p:cNvSpPr/>
            <p:nvPr userDrawn="1"/>
          </p:nvSpPr>
          <p:spPr>
            <a:xfrm>
              <a:off x="7465312" y="49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="" xmlns:a16="http://schemas.microsoft.com/office/drawing/2014/main" id="{F77822EB-8A6C-4A70-8594-303E6651250C}"/>
              </a:ext>
            </a:extLst>
          </p:cNvPr>
          <p:cNvGrpSpPr/>
          <p:nvPr userDrawn="1"/>
        </p:nvGrpSpPr>
        <p:grpSpPr>
          <a:xfrm>
            <a:off x="9382650" y="6596925"/>
            <a:ext cx="2844750" cy="274500"/>
            <a:chOff x="9347250" y="6571200"/>
            <a:chExt cx="2844750" cy="274500"/>
          </a:xfrm>
          <a:solidFill>
            <a:schemeClr val="tx2"/>
          </a:solidFill>
        </p:grpSpPr>
        <p:sp>
          <p:nvSpPr>
            <p:cNvPr id="13" name="Прямоугольник 12">
              <a:extLst>
                <a:ext uri="{FF2B5EF4-FFF2-40B4-BE49-F238E27FC236}">
                  <a16:creationId xmlns="" xmlns:a16="http://schemas.microsoft.com/office/drawing/2014/main" id="{1DA2A97F-749F-48D2-AE48-5762F540EF28}"/>
                </a:ext>
              </a:extLst>
            </p:cNvPr>
            <p:cNvSpPr/>
            <p:nvPr userDrawn="1"/>
          </p:nvSpPr>
          <p:spPr>
            <a:xfrm>
              <a:off x="9651000" y="65712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Блок-схема: объединение 13">
              <a:extLst>
                <a:ext uri="{FF2B5EF4-FFF2-40B4-BE49-F238E27FC236}">
                  <a16:creationId xmlns="" xmlns:a16="http://schemas.microsoft.com/office/drawing/2014/main" id="{3E93E1D6-3B3B-47F6-966E-B20E50008B90}"/>
                </a:ext>
              </a:extLst>
            </p:cNvPr>
            <p:cNvSpPr/>
            <p:nvPr userDrawn="1"/>
          </p:nvSpPr>
          <p:spPr>
            <a:xfrm rot="10800000">
              <a:off x="9347250" y="65712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Текст 18">
            <a:extLst>
              <a:ext uri="{FF2B5EF4-FFF2-40B4-BE49-F238E27FC236}">
                <a16:creationId xmlns="" xmlns:a16="http://schemas.microsoft.com/office/drawing/2014/main" id="{57C0137E-3F0D-4D70-B2CA-0E5AD27AD1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2033588"/>
            <a:ext cx="10444163" cy="40497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="" xmlns:p14="http://schemas.microsoft.com/office/powerpoint/2010/main" val="25145175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721462-A9E1-4536-9F2D-B2F8F2185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6" name="Текст 18">
            <a:extLst>
              <a:ext uri="{FF2B5EF4-FFF2-40B4-BE49-F238E27FC236}">
                <a16:creationId xmlns="" xmlns:a16="http://schemas.microsoft.com/office/drawing/2014/main" id="{57C0137E-3F0D-4D70-B2CA-0E5AD27AD1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2033588"/>
            <a:ext cx="10444163" cy="40497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="" xmlns:p14="http://schemas.microsoft.com/office/powerpoint/2010/main" val="10448813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ый треугольник 5">
            <a:extLst>
              <a:ext uri="{FF2B5EF4-FFF2-40B4-BE49-F238E27FC236}">
                <a16:creationId xmlns="" xmlns:a16="http://schemas.microsoft.com/office/drawing/2014/main" id="{5172288B-DE9D-43F6-AE1D-DFA58F3C84F8}"/>
              </a:ext>
            </a:extLst>
          </p:cNvPr>
          <p:cNvSpPr/>
          <p:nvPr userDrawn="1"/>
        </p:nvSpPr>
        <p:spPr>
          <a:xfrm>
            <a:off x="0" y="4788000"/>
            <a:ext cx="1932000" cy="2070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Рисунок 7">
            <a:extLst>
              <a:ext uri="{FF2B5EF4-FFF2-40B4-BE49-F238E27FC236}">
                <a16:creationId xmlns="" xmlns:a16="http://schemas.microsoft.com/office/drawing/2014/main" id="{7882EBE0-0097-4756-884D-F8521A01451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0513" y="233363"/>
            <a:ext cx="5805487" cy="6480175"/>
          </a:xfrm>
        </p:spPr>
        <p:txBody>
          <a:bodyPr/>
          <a:lstStyle/>
          <a:p>
            <a:endParaRPr lang="ru-RU"/>
          </a:p>
        </p:txBody>
      </p:sp>
      <p:sp>
        <p:nvSpPr>
          <p:cNvPr id="14" name="Заголовок 13">
            <a:extLst>
              <a:ext uri="{FF2B5EF4-FFF2-40B4-BE49-F238E27FC236}">
                <a16:creationId xmlns="" xmlns:a16="http://schemas.microsoft.com/office/drawing/2014/main" id="{BD000A37-5141-407E-A504-C96A56279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="" xmlns:a16="http://schemas.microsoft.com/office/drawing/2014/main" id="{EE674FD9-79E8-4C83-8018-2847114B94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35413" y="2528888"/>
            <a:ext cx="7426325" cy="2384425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="" xmlns:p14="http://schemas.microsoft.com/office/powerpoint/2010/main" val="31882608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4C31BDB-50F3-43CA-877E-F9C7672D8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="" xmlns:a16="http://schemas.microsoft.com/office/drawing/2014/main" id="{74453DF6-9509-45CB-BD4E-84F90C1C9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8AF27442-62D0-4CA6-81B4-B7FDDA51A9A2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E1FD6AC4-0F96-4D40-B8AD-EF85E9EDE11D}"/>
              </a:ext>
            </a:extLst>
          </p:cNvPr>
          <p:cNvSpPr/>
          <p:nvPr userDrawn="1"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="" xmlns:a16="http://schemas.microsoft.com/office/drawing/2014/main" id="{73640FF5-D492-4210-9DE4-D7B66426125F}"/>
              </a:ext>
            </a:extLst>
          </p:cNvPr>
          <p:cNvGrpSpPr/>
          <p:nvPr userDrawn="1"/>
        </p:nvGrpSpPr>
        <p:grpSpPr>
          <a:xfrm>
            <a:off x="9347250" y="37980"/>
            <a:ext cx="2844750" cy="286020"/>
            <a:chOff x="9347250" y="37980"/>
            <a:chExt cx="2844750" cy="286020"/>
          </a:xfrm>
          <a:solidFill>
            <a:schemeClr val="accent1"/>
          </a:solidFill>
        </p:grpSpPr>
        <p:sp>
          <p:nvSpPr>
            <p:cNvPr id="13" name="Прямоугольник 12">
              <a:extLst>
                <a:ext uri="{FF2B5EF4-FFF2-40B4-BE49-F238E27FC236}">
                  <a16:creationId xmlns="" xmlns:a16="http://schemas.microsoft.com/office/drawing/2014/main" id="{062B47E0-EF90-4ECC-A73E-6E5DA1F62FCD}"/>
                </a:ext>
              </a:extLst>
            </p:cNvPr>
            <p:cNvSpPr/>
            <p:nvPr userDrawn="1"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4" name="Блок-схема: объединение 13">
              <a:extLst>
                <a:ext uri="{FF2B5EF4-FFF2-40B4-BE49-F238E27FC236}">
                  <a16:creationId xmlns="" xmlns:a16="http://schemas.microsoft.com/office/drawing/2014/main" id="{2FC4DE4B-558A-425B-A23E-B63E93533558}"/>
                </a:ext>
              </a:extLst>
            </p:cNvPr>
            <p:cNvSpPr/>
            <p:nvPr userDrawn="1"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="" xmlns:a16="http://schemas.microsoft.com/office/drawing/2014/main" id="{D1C3AA05-E7C7-4C27-A908-2E47AFEBA600}"/>
              </a:ext>
            </a:extLst>
          </p:cNvPr>
          <p:cNvGrpSpPr/>
          <p:nvPr userDrawn="1"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chemeClr val="accent1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="" xmlns:a16="http://schemas.microsoft.com/office/drawing/2014/main" id="{D94BF255-53E4-439B-83D0-7DE93A9900DD}"/>
                </a:ext>
              </a:extLst>
            </p:cNvPr>
            <p:cNvSpPr/>
            <p:nvPr userDrawn="1"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7" name="Блок-схема: объединение 16">
              <a:extLst>
                <a:ext uri="{FF2B5EF4-FFF2-40B4-BE49-F238E27FC236}">
                  <a16:creationId xmlns="" xmlns:a16="http://schemas.microsoft.com/office/drawing/2014/main" id="{E38044D4-D5F4-4E1E-8B74-E24D6E7B2929}"/>
                </a:ext>
              </a:extLst>
            </p:cNvPr>
            <p:cNvSpPr/>
            <p:nvPr userDrawn="1"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5415825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bg>
      <p:bgPr>
        <a:blipFill dpi="0" rotWithShape="1">
          <a:blip r:embed="rId2" cstate="screen"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C81E132A-DAAE-4C5A-9799-9BEDDD0FBE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05ABEC81-0435-44F8-AC84-9AA06776E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E9A5681-179B-43EF-A41E-7921E27CA6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124075"/>
            <a:ext cx="10515600" cy="15303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="" xmlns:p14="http://schemas.microsoft.com/office/powerpoint/2010/main" val="1381542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>
            <a:extLst>
              <a:ext uri="{FF2B5EF4-FFF2-40B4-BE49-F238E27FC236}">
                <a16:creationId xmlns="" xmlns:a16="http://schemas.microsoft.com/office/drawing/2014/main" id="{F8FE08DD-35D4-4F6D-9D3E-895549AFA462}"/>
              </a:ext>
            </a:extLst>
          </p:cNvPr>
          <p:cNvSpPr/>
          <p:nvPr userDrawn="1"/>
        </p:nvSpPr>
        <p:spPr>
          <a:xfrm>
            <a:off x="0" y="4788000"/>
            <a:ext cx="1932000" cy="2070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E7EF7D0-8129-458F-9F1A-BA56AAF68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93447F0-A2FC-4139-A746-423895CBB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="" xmlns:p14="http://schemas.microsoft.com/office/powerpoint/2010/main" val="36907558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>
            <a:extLst>
              <a:ext uri="{FF2B5EF4-FFF2-40B4-BE49-F238E27FC236}">
                <a16:creationId xmlns="" xmlns:a16="http://schemas.microsoft.com/office/drawing/2014/main" id="{F8FE08DD-35D4-4F6D-9D3E-895549AFA462}"/>
              </a:ext>
            </a:extLst>
          </p:cNvPr>
          <p:cNvSpPr/>
          <p:nvPr userDrawn="1"/>
        </p:nvSpPr>
        <p:spPr>
          <a:xfrm rot="16200000">
            <a:off x="10191000" y="4857000"/>
            <a:ext cx="1932000" cy="2070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E7EF7D0-8129-458F-9F1A-BA56AAF68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93447F0-A2FC-4139-A746-423895CBB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="" xmlns:p14="http://schemas.microsoft.com/office/powerpoint/2010/main" val="29490635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E7EF7D0-8129-458F-9F1A-BA56AAF68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93447F0-A2FC-4139-A746-423895CBB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796AF94-0451-4B41-960A-AE014E9C0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09.10.2023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42D3EF2-51A0-4DA7-88AA-E1FA1562E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C90037A-9CFB-48E5-9E34-0A14EDE64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87836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F9DC742-0D31-49BB-8235-E8F23687E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CB7A22E-3771-4390-9794-7F14D95DF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6951B10-84CC-412A-B18B-E5D7BFE13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09.10.2023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06FA339-92AB-4D93-B605-E9C0B0E7E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AFCBD1A-83E7-45B8-95AE-AE44F1080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91100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5DC75D-06B2-46E5-A96B-A1468A218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6AE6E6F-2E09-401B-B461-D6DF215D16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0FA403A-15C6-49C6-8CC5-8F9664A12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C3F06EE-74D4-48BE-B81A-5C34F61BB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09.10.2023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D53AD41-416F-495E-A3FD-85E02F264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9E8F414-2898-41DB-BD73-B506B16F7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49594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B5BF822-D25A-4089-8B09-6CDFC6C72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DFA1F7A-5EC7-4EDE-B41D-E76BE82B39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51A2486-CBD9-47F2-85CB-E75E707430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D9BFCC3-815F-46C2-8BBD-B33697BD34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6A6C052B-8DDE-4435-89D0-37FEADE5B4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3E4CBDAB-0EC1-4397-917A-7260217BC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09.10.2023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848E488-94C4-4695-A96B-BD92D0FE9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889685D5-D9B9-4084-9444-3F5DFFF8D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05628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9CAB533-743E-4972-9281-AA80F8DE8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E27A4BD-2D2A-438C-8009-834074645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09.10.2023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A593BC4F-92E4-4734-99DC-E5A245F3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C2D59C2-0660-44F2-8B51-CACB66F9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083044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hyperlink" Target="https://presentation-creation.ru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85289D3-E86F-47FE-BC52-53D34FA45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33570AF-E207-47A8-A8FC-5D9057465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CAF8805-B906-4169-9117-FA140E73D2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5B055-54BE-42A4-8DC8-10ED2ADEA08A}" type="datetimeFigureOut">
              <a:rPr lang="ru-RU" smtClean="0"/>
              <a:pPr/>
              <a:t>09.10.2023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FE3D611-6D00-421E-BE6B-385F5C2C50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3716F83-6BED-46A4-98C2-DEC0D746AE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23"/>
            <a:extLst>
              <a:ext uri="{FF2B5EF4-FFF2-40B4-BE49-F238E27FC236}">
                <a16:creationId xmlns="" xmlns:a16="http://schemas.microsoft.com/office/drawing/2014/main" id="{43780347-ADC3-4039-95E5-9DAF405C2D48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86168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2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64" r:id="rId11"/>
    <p:sldLayoutId id="2147483668" r:id="rId12"/>
    <p:sldLayoutId id="2147483663" r:id="rId13"/>
    <p:sldLayoutId id="2147483656" r:id="rId14"/>
    <p:sldLayoutId id="2147483657" r:id="rId15"/>
    <p:sldLayoutId id="2147483658" r:id="rId16"/>
    <p:sldLayoutId id="2147483659" r:id="rId17"/>
    <p:sldLayoutId id="2147483665" r:id="rId18"/>
    <p:sldLayoutId id="2147483667" r:id="rId19"/>
    <p:sldLayoutId id="2147483666" r:id="rId20"/>
    <p:sldLayoutId id="2147483669" r:id="rId2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image" Target="../media/image48.pn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12" Type="http://schemas.openxmlformats.org/officeDocument/2006/relationships/image" Target="../media/image4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1.png"/><Relationship Id="rId11" Type="http://schemas.openxmlformats.org/officeDocument/2006/relationships/image" Target="../media/image46.jpeg"/><Relationship Id="rId5" Type="http://schemas.openxmlformats.org/officeDocument/2006/relationships/image" Target="../media/image40.jpeg"/><Relationship Id="rId10" Type="http://schemas.openxmlformats.org/officeDocument/2006/relationships/image" Target="../media/image45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Relationship Id="rId14" Type="http://schemas.openxmlformats.org/officeDocument/2006/relationships/image" Target="../media/image4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8E99B067-EB62-402E-805F-0F0DF821BA19}"/>
              </a:ext>
            </a:extLst>
          </p:cNvPr>
          <p:cNvSpPr/>
          <p:nvPr/>
        </p:nvSpPr>
        <p:spPr>
          <a:xfrm>
            <a:off x="6141000" y="234000"/>
            <a:ext cx="5805486" cy="64801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Заголовок 23">
            <a:extLst>
              <a:ext uri="{FF2B5EF4-FFF2-40B4-BE49-F238E27FC236}">
                <a16:creationId xmlns="" xmlns:a16="http://schemas.microsoft.com/office/drawing/2014/main" id="{10315E8C-F410-4B7D-9A8E-D2CECB509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6000" y="1989000"/>
            <a:ext cx="5670000" cy="1820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Всероссийский конкурс</a:t>
            </a:r>
            <a:r>
              <a:rPr lang="ru-RU" sz="2800" b="1" dirty="0" smtClean="0">
                <a:solidFill>
                  <a:schemeClr val="bg1"/>
                </a:solidFill>
              </a:rPr>
              <a:t/>
            </a:r>
            <a:br>
              <a:rPr lang="ru-RU" sz="2800" b="1" dirty="0" smtClean="0">
                <a:solidFill>
                  <a:schemeClr val="bg1"/>
                </a:solidFill>
              </a:rPr>
            </a:br>
            <a:r>
              <a:rPr lang="ru-RU" sz="2800" b="1" dirty="0" smtClean="0">
                <a:solidFill>
                  <a:schemeClr val="bg1"/>
                </a:solidFill>
              </a:rPr>
              <a:t>«Лучшие практики наставничества» в 2023 году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solidFill>
                  <a:schemeClr val="bg1"/>
                </a:solidFill>
              </a:rPr>
              <a:t>номинация: </a:t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«</a:t>
            </a:r>
            <a:r>
              <a:rPr lang="ru-RU" sz="2800" b="1" dirty="0" smtClean="0">
                <a:solidFill>
                  <a:schemeClr val="bg1"/>
                </a:solidFill>
              </a:rPr>
              <a:t>Лучшая практика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</a:rPr>
              <a:t>реверсивного </a:t>
            </a:r>
            <a:r>
              <a:rPr lang="ru-RU" sz="2800" b="1" dirty="0" smtClean="0">
                <a:solidFill>
                  <a:schemeClr val="bg1"/>
                </a:solidFill>
              </a:rPr>
              <a:t>наставничества»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25" name="Текст 24">
            <a:extLst>
              <a:ext uri="{FF2B5EF4-FFF2-40B4-BE49-F238E27FC236}">
                <a16:creationId xmlns="" xmlns:a16="http://schemas.microsoft.com/office/drawing/2014/main" id="{297F0EBA-D1C1-470D-8EFC-89954E1950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36000" y="504000"/>
            <a:ext cx="5760486" cy="852314"/>
          </a:xfrm>
        </p:spPr>
        <p:txBody>
          <a:bodyPr>
            <a:noAutofit/>
          </a:bodyPr>
          <a:lstStyle/>
          <a:p>
            <a:pPr algn="ctr"/>
            <a:endParaRPr lang="ru-RU" sz="2400" b="1" dirty="0" smtClean="0">
              <a:solidFill>
                <a:schemeClr val="bg2"/>
              </a:solidFill>
            </a:endParaRPr>
          </a:p>
          <a:p>
            <a:pPr algn="r"/>
            <a:endParaRPr lang="ru-RU" sz="2400" b="1" dirty="0" smtClean="0">
              <a:solidFill>
                <a:schemeClr val="bg2"/>
              </a:solidFill>
            </a:endParaRPr>
          </a:p>
          <a:p>
            <a:pPr algn="r"/>
            <a:endParaRPr lang="ru-RU" sz="2400" b="1" dirty="0" smtClean="0">
              <a:solidFill>
                <a:schemeClr val="bg2"/>
              </a:solidFill>
            </a:endParaRPr>
          </a:p>
          <a:p>
            <a:pPr algn="r"/>
            <a:endParaRPr lang="ru-RU" sz="2400" b="1" dirty="0" smtClean="0">
              <a:solidFill>
                <a:schemeClr val="bg2"/>
              </a:solidFill>
            </a:endParaRPr>
          </a:p>
          <a:p>
            <a:pPr algn="r"/>
            <a:endParaRPr lang="ru-RU" sz="2400" b="1" dirty="0" smtClean="0">
              <a:solidFill>
                <a:schemeClr val="bg2"/>
              </a:solidFill>
            </a:endParaRPr>
          </a:p>
          <a:p>
            <a:pPr algn="r"/>
            <a:endParaRPr lang="ru-RU" sz="2400" b="1" dirty="0" smtClean="0">
              <a:solidFill>
                <a:schemeClr val="bg2"/>
              </a:solidFill>
            </a:endParaRPr>
          </a:p>
          <a:p>
            <a:pPr algn="r"/>
            <a:endParaRPr lang="ru-RU" sz="2400" b="1" dirty="0" smtClean="0">
              <a:solidFill>
                <a:schemeClr val="bg2"/>
              </a:solidFill>
            </a:endParaRPr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ru-RU" sz="2000" b="1" dirty="0" smtClean="0">
              <a:solidFill>
                <a:schemeClr val="bg2"/>
              </a:solidFill>
            </a:endParaRPr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ru-RU" sz="2000" b="1" dirty="0" smtClean="0">
              <a:solidFill>
                <a:schemeClr val="bg2"/>
              </a:solidFill>
            </a:endParaRPr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ru-RU" sz="2000" b="1" dirty="0" smtClean="0">
              <a:solidFill>
                <a:schemeClr val="bg2"/>
              </a:solidFill>
            </a:endParaRP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chemeClr val="bg2"/>
                </a:solidFill>
              </a:rPr>
              <a:t>Багаева </a:t>
            </a:r>
            <a:r>
              <a:rPr lang="ru-RU" sz="2000" b="1" dirty="0" smtClean="0">
                <a:solidFill>
                  <a:schemeClr val="bg2"/>
                </a:solidFill>
              </a:rPr>
              <a:t>Татьяна Сергеевна,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chemeClr val="bg2"/>
                </a:solidFill>
              </a:rPr>
              <a:t> заведующий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chemeClr val="bg2"/>
                </a:solidFill>
              </a:rPr>
              <a:t>МБДОУ детский сад № 1 «Улыбка» 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chemeClr val="bg2"/>
                </a:solidFill>
              </a:rPr>
              <a:t>г. </a:t>
            </a:r>
            <a:r>
              <a:rPr lang="ru-RU" sz="2000" b="1" dirty="0" smtClean="0">
                <a:solidFill>
                  <a:schemeClr val="bg2"/>
                </a:solidFill>
              </a:rPr>
              <a:t>Благовещенска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chemeClr val="bg2"/>
                </a:solidFill>
              </a:rPr>
              <a:t> Республики Башкортостан</a:t>
            </a:r>
            <a:endParaRPr lang="ru-RU" sz="2000" b="1" dirty="0" smtClean="0">
              <a:solidFill>
                <a:schemeClr val="bg2"/>
              </a:solidFill>
            </a:endParaRPr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ru-RU" sz="2000" b="1" dirty="0" smtClean="0">
              <a:solidFill>
                <a:schemeClr val="bg2"/>
              </a:solidFill>
            </a:endParaRPr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ru-RU" sz="2000" b="1" dirty="0">
              <a:solidFill>
                <a:schemeClr val="bg2"/>
              </a:solidFill>
            </a:endParaRPr>
          </a:p>
        </p:txBody>
      </p:sp>
      <p:pic>
        <p:nvPicPr>
          <p:cNvPr id="1026" name="Picture 2" descr="D:\наставничество\3Depositphotos_86049482_l-2015.jpg"/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 cstate="print"/>
          <a:srcRect l="20137" r="20137"/>
          <a:stretch>
            <a:fillRect/>
          </a:stretch>
        </p:blipFill>
        <p:spPr bwMode="auto">
          <a:xfrm>
            <a:off x="156000" y="204240"/>
            <a:ext cx="5961000" cy="6653760"/>
          </a:xfrm>
          <a:prstGeom prst="rect">
            <a:avLst/>
          </a:prstGeom>
          <a:noFill/>
        </p:spPr>
      </p:pic>
      <p:pic>
        <p:nvPicPr>
          <p:cNvPr id="1027" name="Picture 3" descr="C:\Users\79874\Desktop\Logotip_Det_Sad2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81000" y="279000"/>
            <a:ext cx="1620450" cy="16204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4547121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9">
            <a:extLst>
              <a:ext uri="{FF2B5EF4-FFF2-40B4-BE49-F238E27FC236}">
                <a16:creationId xmlns="" xmlns:a16="http://schemas.microsoft.com/office/drawing/2014/main" id="{E893E3A9-6396-47AA-8648-E22DFF86D681}"/>
              </a:ext>
            </a:extLst>
          </p:cNvPr>
          <p:cNvSpPr txBox="1">
            <a:spLocks/>
          </p:cNvSpPr>
          <p:nvPr/>
        </p:nvSpPr>
        <p:spPr>
          <a:xfrm>
            <a:off x="651000" y="1314000"/>
            <a:ext cx="4432499" cy="11502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7200" b="1" dirty="0">
                <a:solidFill>
                  <a:srgbClr val="3D9595"/>
                </a:solidFill>
              </a:rPr>
              <a:t>СПАСИБО</a:t>
            </a:r>
          </a:p>
        </p:txBody>
      </p:sp>
      <p:sp>
        <p:nvSpPr>
          <p:cNvPr id="11" name="Текст 11">
            <a:extLst>
              <a:ext uri="{FF2B5EF4-FFF2-40B4-BE49-F238E27FC236}">
                <a16:creationId xmlns="" xmlns:a16="http://schemas.microsoft.com/office/drawing/2014/main" id="{2038F74A-EA8F-439E-9748-492716191358}"/>
              </a:ext>
            </a:extLst>
          </p:cNvPr>
          <p:cNvSpPr txBox="1">
            <a:spLocks/>
          </p:cNvSpPr>
          <p:nvPr/>
        </p:nvSpPr>
        <p:spPr>
          <a:xfrm>
            <a:off x="536820" y="2557844"/>
            <a:ext cx="3883104" cy="170572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600" dirty="0">
              <a:solidFill>
                <a:schemeClr val="accent1"/>
              </a:solidFill>
            </a:endParaRPr>
          </a:p>
        </p:txBody>
      </p:sp>
      <p:pic>
        <p:nvPicPr>
          <p:cNvPr id="6145" name="Picture 1" descr="D:\наставничество\Безымянный1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6000" y="2439000"/>
            <a:ext cx="2700000" cy="2411070"/>
          </a:xfrm>
          <a:prstGeom prst="rect">
            <a:avLst/>
          </a:prstGeom>
          <a:noFill/>
        </p:spPr>
      </p:pic>
      <p:sp>
        <p:nvSpPr>
          <p:cNvPr id="13" name="Заголовок 9">
            <a:extLst>
              <a:ext uri="{FF2B5EF4-FFF2-40B4-BE49-F238E27FC236}">
                <a16:creationId xmlns="" xmlns:a16="http://schemas.microsoft.com/office/drawing/2014/main" id="{E893E3A9-6396-47AA-8648-E22DFF86D681}"/>
              </a:ext>
            </a:extLst>
          </p:cNvPr>
          <p:cNvSpPr txBox="1">
            <a:spLocks/>
          </p:cNvSpPr>
          <p:nvPr/>
        </p:nvSpPr>
        <p:spPr>
          <a:xfrm>
            <a:off x="876000" y="4779000"/>
            <a:ext cx="4432499" cy="11502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solidFill>
                  <a:srgbClr val="3D9595"/>
                </a:solidFill>
              </a:rPr>
              <a:t>Раздел «Наставничество» на официальном сайте МБДОУ </a:t>
            </a:r>
          </a:p>
          <a:p>
            <a:pPr algn="ctr"/>
            <a:r>
              <a:rPr lang="ru-RU" sz="2000" b="1" dirty="0" smtClean="0">
                <a:solidFill>
                  <a:srgbClr val="3D9595"/>
                </a:solidFill>
              </a:rPr>
              <a:t>детский сад № 1 «Улыбка» </a:t>
            </a:r>
          </a:p>
          <a:p>
            <a:pPr algn="ctr"/>
            <a:r>
              <a:rPr lang="ru-RU" sz="2000" b="1" dirty="0" smtClean="0">
                <a:solidFill>
                  <a:srgbClr val="3D9595"/>
                </a:solidFill>
              </a:rPr>
              <a:t>г. Благовещенска</a:t>
            </a:r>
            <a:endParaRPr lang="ru-RU" sz="2000" b="1" dirty="0">
              <a:solidFill>
                <a:srgbClr val="3D9595"/>
              </a:solidFill>
            </a:endParaRPr>
          </a:p>
        </p:txBody>
      </p:sp>
      <p:pic>
        <p:nvPicPr>
          <p:cNvPr id="6146" name="Picture 2" descr="D:\наставничество\882_900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3" cstate="print"/>
          <a:srcRect l="6657" r="6657"/>
          <a:stretch>
            <a:fillRect/>
          </a:stretch>
        </p:blipFill>
        <p:spPr bwMode="auto">
          <a:xfrm>
            <a:off x="8076000" y="189001"/>
            <a:ext cx="3871727" cy="3136946"/>
          </a:xfrm>
          <a:prstGeom prst="rect">
            <a:avLst/>
          </a:prstGeom>
          <a:noFill/>
        </p:spPr>
      </p:pic>
      <p:pic>
        <p:nvPicPr>
          <p:cNvPr id="7170" name="Picture 2" descr="C:\Users\79874\Downloads\IMG_54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1000" y="3474000"/>
            <a:ext cx="5679999" cy="319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106949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D:\наставничество\Безымянный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4000"/>
            <a:ext cx="5491924" cy="4905000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1236000" y="2259000"/>
            <a:ext cx="3330000" cy="207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b="1" dirty="0" smtClean="0">
                <a:solidFill>
                  <a:srgbClr val="3D9595"/>
                </a:solidFill>
              </a:rPr>
              <a:t>Реверсивное наставничество - </a:t>
            </a:r>
            <a:r>
              <a:rPr lang="ru-RU" sz="1200" b="1" dirty="0" smtClean="0">
                <a:solidFill>
                  <a:schemeClr val="tx1"/>
                </a:solidFill>
              </a:rPr>
              <a:t>это вид наставничества, при котором профессионал младшего возраста становится наставником опытного работника по вопросам новых тенденций, технологий, а опытный педагог становится наставником молодого специалиста в вопросах методики и организации учебно-воспитательного процесса.</a:t>
            </a:r>
            <a:endParaRPr lang="ru-RU" sz="12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79874\Downloads\рев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26000" y="1809000"/>
            <a:ext cx="6182047" cy="4589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8233795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наставничество\Безымянный1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02613"/>
          </a:xfrm>
          <a:prstGeom prst="rect">
            <a:avLst/>
          </a:prstGeom>
          <a:noFill/>
        </p:spPr>
      </p:pic>
      <p:pic>
        <p:nvPicPr>
          <p:cNvPr id="3" name="Picture 2" descr="C:\Users\79874\Downloads\обуч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1000" y="0"/>
            <a:ext cx="3666000" cy="203197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D:\наставничество\Безымянный14 —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1000" y="0"/>
            <a:ext cx="5608887" cy="594000"/>
          </a:xfrm>
          <a:prstGeom prst="rect">
            <a:avLst/>
          </a:prstGeom>
          <a:noFill/>
        </p:spPr>
      </p:pic>
      <p:pic>
        <p:nvPicPr>
          <p:cNvPr id="48132" name="Picture 4" descr="C:\Users\79874\Downloads\photo1677297738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1000" y="684000"/>
            <a:ext cx="2309000" cy="1731750"/>
          </a:xfrm>
          <a:prstGeom prst="rect">
            <a:avLst/>
          </a:prstGeom>
          <a:noFill/>
        </p:spPr>
      </p:pic>
      <p:pic>
        <p:nvPicPr>
          <p:cNvPr id="48133" name="Picture 5" descr="C:\Users\79874\Downloads\photo1677297859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31000" y="684000"/>
            <a:ext cx="2423141" cy="1710000"/>
          </a:xfrm>
          <a:prstGeom prst="rect">
            <a:avLst/>
          </a:prstGeom>
          <a:noFill/>
        </p:spPr>
      </p:pic>
      <p:pic>
        <p:nvPicPr>
          <p:cNvPr id="48134" name="Picture 6" descr="C:\Users\79874\Downloads\photo1677046732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51000" y="684000"/>
            <a:ext cx="2264000" cy="1698000"/>
          </a:xfrm>
          <a:prstGeom prst="rect">
            <a:avLst/>
          </a:prstGeom>
          <a:noFill/>
        </p:spPr>
      </p:pic>
      <p:pic>
        <p:nvPicPr>
          <p:cNvPr id="48136" name="Picture 8" descr="C:\Users\79874\Downloads\photo1677046982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36000" y="684000"/>
            <a:ext cx="2250000" cy="1687500"/>
          </a:xfrm>
          <a:prstGeom prst="rect">
            <a:avLst/>
          </a:prstGeom>
          <a:noFill/>
        </p:spPr>
      </p:pic>
      <p:pic>
        <p:nvPicPr>
          <p:cNvPr id="48137" name="Picture 9" descr="C:\Users\79874\Downloads\photo1677046982 (1)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876000" y="684000"/>
            <a:ext cx="1949000" cy="1683507"/>
          </a:xfrm>
          <a:prstGeom prst="rect">
            <a:avLst/>
          </a:prstGeom>
          <a:noFill/>
        </p:spPr>
      </p:pic>
      <p:pic>
        <p:nvPicPr>
          <p:cNvPr id="9" name="Picture 2" descr="D:\наставничество\Безымянный 2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1000" y="2529000"/>
            <a:ext cx="4181630" cy="2340000"/>
          </a:xfrm>
          <a:prstGeom prst="rect">
            <a:avLst/>
          </a:prstGeom>
          <a:noFill/>
        </p:spPr>
      </p:pic>
      <p:pic>
        <p:nvPicPr>
          <p:cNvPr id="10" name="Picture 4" descr="C:\Users\79874\Downloads\резюме 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56000" y="2439000"/>
            <a:ext cx="3383751" cy="2394206"/>
          </a:xfrm>
          <a:prstGeom prst="rect">
            <a:avLst/>
          </a:prstGeom>
          <a:noFill/>
        </p:spPr>
      </p:pic>
      <p:pic>
        <p:nvPicPr>
          <p:cNvPr id="11" name="Picture 3" descr="C:\Users\79874\Downloads\резюме 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121000" y="2439000"/>
            <a:ext cx="3330000" cy="2356174"/>
          </a:xfrm>
          <a:prstGeom prst="rect">
            <a:avLst/>
          </a:prstGeom>
          <a:noFill/>
        </p:spPr>
      </p:pic>
      <p:pic>
        <p:nvPicPr>
          <p:cNvPr id="12" name="Picture 1" descr="C:\Users\79874\Downloads\Резюме наст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456000" y="4518001"/>
            <a:ext cx="3348826" cy="2339999"/>
          </a:xfrm>
          <a:prstGeom prst="rect">
            <a:avLst/>
          </a:prstGeom>
          <a:noFill/>
        </p:spPr>
      </p:pic>
      <p:pic>
        <p:nvPicPr>
          <p:cNvPr id="4098" name="Picture 2" descr="C:\Users\79874\Downloads\photo1695289998 (1).jpe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181000" y="5004000"/>
            <a:ext cx="3029000" cy="170381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29000"/>
            <a:ext cx="11946000" cy="1935000"/>
          </a:xfrm>
        </p:spPr>
        <p:txBody>
          <a:bodyPr>
            <a:normAutofit fontScale="90000"/>
          </a:bodyPr>
          <a:lstStyle/>
          <a:p>
            <a:pPr algn="just">
              <a:lnSpc>
                <a:spcPct val="100000"/>
              </a:lnSpc>
            </a:pP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>ИОМ рассчитан на 288 часов (при нагрузке 4 часа в неделю) и раскрывает технологию изучения программы, определяет последовательность тем и количество часов на каждую из них. </a:t>
            </a:r>
            <a:br>
              <a:rPr lang="ru-RU" sz="2200" b="1" dirty="0" smtClean="0"/>
            </a:br>
            <a:r>
              <a:rPr lang="ru-RU" sz="2200" b="1" dirty="0" smtClean="0"/>
              <a:t>Содержание ИОМ включает </a:t>
            </a:r>
            <a:r>
              <a:rPr lang="ru-RU" sz="3100" b="1" dirty="0" smtClean="0">
                <a:solidFill>
                  <a:srgbClr val="3D9595"/>
                </a:solidFill>
              </a:rPr>
              <a:t>инвариантные</a:t>
            </a:r>
            <a:r>
              <a:rPr lang="ru-RU" sz="2200" b="1" dirty="0" smtClean="0"/>
              <a:t> (обязательный для всех слушателей) и </a:t>
            </a:r>
            <a:r>
              <a:rPr lang="ru-RU" sz="3100" b="1" dirty="0" smtClean="0">
                <a:solidFill>
                  <a:srgbClr val="3D9595"/>
                </a:solidFill>
              </a:rPr>
              <a:t>вариативные</a:t>
            </a:r>
            <a:r>
              <a:rPr lang="ru-RU" sz="3600" b="1" dirty="0" smtClean="0">
                <a:solidFill>
                  <a:srgbClr val="3D9595"/>
                </a:solidFill>
              </a:rPr>
              <a:t> </a:t>
            </a:r>
            <a:r>
              <a:rPr lang="ru-RU" sz="2200" b="1" dirty="0" smtClean="0"/>
              <a:t>модули.  Инвариантные модули изучаются в полном объеме. Учебные элементы (темы) содержания вариантных модулей могут изучаться в полном или сокращенном виде, но все модули должны быть обязательно изучены. 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46000" y="3609000"/>
            <a:ext cx="11946000" cy="1141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3D9595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831000" y="0"/>
            <a:ext cx="8886000" cy="148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                </a:t>
            </a:r>
            <a:r>
              <a:rPr kumimoji="0" lang="ru-RU" sz="2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Индивидуальный образовательный </a:t>
            </a:r>
            <a:r>
              <a:rPr kumimoji="0" lang="ru-RU" sz="2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маршрут (ИОМ)   </a:t>
            </a:r>
            <a:r>
              <a:rPr kumimoji="0" lang="ru-RU" sz="2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/>
            </a:r>
            <a:br>
              <a:rPr kumimoji="0" lang="ru-RU" sz="2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sz="2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               профессионального развития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/>
            </a:r>
            <a:b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3D9595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46000" y="2349000"/>
            <a:ext cx="11946000" cy="871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Модули ИОМ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3D9595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6000" y="2844000"/>
            <a:ext cx="1170000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prstClr val="black"/>
                </a:solidFill>
                <a:ea typeface="+mj-ea"/>
                <a:cs typeface="+mj-cs"/>
              </a:rPr>
              <a:t>Наставнической паре представляется право самостоятельно распределять часы  по 11 модулям и темам в пределах установленного времени. </a:t>
            </a:r>
          </a:p>
          <a:p>
            <a:pPr algn="just"/>
            <a:r>
              <a:rPr lang="ru-RU" dirty="0" smtClean="0"/>
              <a:t>Модуль1. Анализ профессиональных трудностей и способы их преодоления (инвариантный).</a:t>
            </a:r>
          </a:p>
          <a:p>
            <a:pPr algn="just"/>
            <a:r>
              <a:rPr lang="ru-RU" dirty="0" smtClean="0"/>
              <a:t>Модуль 2. Компетенция в ведении образовательного процесса (инвариантный).</a:t>
            </a:r>
          </a:p>
          <a:p>
            <a:pPr algn="just"/>
            <a:r>
              <a:rPr lang="ru-RU" dirty="0" smtClean="0"/>
              <a:t>Модуль 3. Компетентность в организации воспитательной работы (инвариантный).</a:t>
            </a:r>
          </a:p>
          <a:p>
            <a:pPr algn="just"/>
            <a:r>
              <a:rPr lang="ru-RU" dirty="0" smtClean="0"/>
              <a:t>Модуль 4. Компетентность в установлении контактов с родителями (вариантный).</a:t>
            </a:r>
          </a:p>
          <a:p>
            <a:pPr algn="just"/>
            <a:r>
              <a:rPr lang="ru-RU" dirty="0" smtClean="0"/>
              <a:t>Модуль 5. Компетентность в разработке и реализации авторских образовательных программ (вариантный).</a:t>
            </a:r>
          </a:p>
          <a:p>
            <a:pPr algn="just"/>
            <a:r>
              <a:rPr lang="ru-RU" dirty="0" smtClean="0"/>
              <a:t>Модуль 6. Компетентность в выстраивании ИОМ воспитанников с ОВЗ (инвариантный).</a:t>
            </a:r>
          </a:p>
          <a:p>
            <a:pPr algn="just"/>
            <a:r>
              <a:rPr lang="ru-RU" dirty="0" smtClean="0"/>
              <a:t>Модуль 7. Компетентность во владении современными образовательными технологиями (вариантный).</a:t>
            </a:r>
          </a:p>
          <a:p>
            <a:pPr algn="just"/>
            <a:r>
              <a:rPr lang="ru-RU" dirty="0" smtClean="0"/>
              <a:t>Модуль 8. Компетентность в организации </a:t>
            </a:r>
            <a:r>
              <a:rPr lang="ru-RU" dirty="0" err="1" smtClean="0"/>
              <a:t>здоровьесберегающих</a:t>
            </a:r>
            <a:r>
              <a:rPr lang="ru-RU" dirty="0" smtClean="0"/>
              <a:t> условий образовательного процесса (вариантный). Модуль 9. Компетентность в создании предметно-пространственной среды (вариантный).</a:t>
            </a:r>
          </a:p>
          <a:p>
            <a:pPr algn="just"/>
            <a:r>
              <a:rPr lang="ru-RU" dirty="0" smtClean="0"/>
              <a:t>Модуль 10. Креативная компетентность и компетентность профессионально-личностного совершенствования</a:t>
            </a:r>
          </a:p>
          <a:p>
            <a:r>
              <a:rPr lang="ru-RU" dirty="0" smtClean="0"/>
              <a:t>(вариантный). </a:t>
            </a:r>
          </a:p>
          <a:p>
            <a:r>
              <a:rPr lang="ru-RU" dirty="0" smtClean="0"/>
              <a:t>Модуль 11. Анализ достигнутых результатов (инвариантный).</a:t>
            </a:r>
          </a:p>
          <a:p>
            <a:pPr algn="just"/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sz="2200" b="1" dirty="0" smtClean="0">
              <a:solidFill>
                <a:prstClr val="black"/>
              </a:solidFill>
              <a:latin typeface="Calibri Light"/>
              <a:ea typeface="+mj-ea"/>
              <a:cs typeface="+mj-cs"/>
            </a:endParaRPr>
          </a:p>
          <a:p>
            <a:pPr algn="just"/>
            <a:endParaRPr lang="ru-RU" sz="2200" b="1" dirty="0" smtClean="0">
              <a:solidFill>
                <a:prstClr val="black"/>
              </a:solidFill>
              <a:latin typeface="Calibri Light"/>
              <a:ea typeface="+mj-ea"/>
              <a:cs typeface="+mj-cs"/>
            </a:endParaRPr>
          </a:p>
          <a:p>
            <a:pPr algn="just"/>
            <a:endParaRPr lang="ru-RU" sz="2200" b="1" dirty="0" smtClean="0">
              <a:solidFill>
                <a:prstClr val="black"/>
              </a:solidFill>
              <a:latin typeface="Calibri Light"/>
              <a:ea typeface="+mj-ea"/>
              <a:cs typeface="+mj-cs"/>
            </a:endParaRPr>
          </a:p>
          <a:p>
            <a:pPr algn="just"/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1000" y="144000"/>
            <a:ext cx="6951000" cy="8190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3D9595"/>
                </a:solidFill>
                <a:latin typeface="+mn-lt"/>
              </a:rPr>
              <a:t>Формирующий этап</a:t>
            </a:r>
            <a:br>
              <a:rPr lang="ru-RU" sz="2400" b="1" dirty="0" smtClean="0">
                <a:solidFill>
                  <a:srgbClr val="3D9595"/>
                </a:solidFill>
                <a:latin typeface="+mn-lt"/>
              </a:rPr>
            </a:br>
            <a:endParaRPr lang="ru-RU" sz="2400" b="1" dirty="0">
              <a:solidFill>
                <a:srgbClr val="3D9595"/>
              </a:solidFill>
              <a:latin typeface="+mn-lt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2619000"/>
            <a:ext cx="4971000" cy="117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3D9595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81000" y="3699000"/>
            <a:ext cx="5040000" cy="117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1900" b="0" i="0" u="none" strike="noStrike" kern="1200" cap="none" spc="0" normalizeH="0" baseline="0" noProof="0" dirty="0">
              <a:ln>
                <a:noFill/>
              </a:ln>
              <a:solidFill>
                <a:srgbClr val="3D9595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5691000" y="2979000"/>
            <a:ext cx="6165000" cy="117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1900" b="0" i="0" u="none" strike="noStrike" kern="1200" cap="none" spc="0" normalizeH="0" baseline="0" noProof="0" dirty="0">
              <a:ln>
                <a:noFill/>
              </a:ln>
              <a:solidFill>
                <a:srgbClr val="3D9595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0" y="947828"/>
          <a:ext cx="12192000" cy="647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  <a:gridCol w="6096000"/>
              </a:tblGrid>
              <a:tr h="26796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D9595"/>
                          </a:solidFill>
                          <a:effectLst/>
                          <a:uLnTx/>
                          <a:uFillTx/>
                          <a:ea typeface="+mj-ea"/>
                          <a:cs typeface="+mj-cs"/>
                        </a:rPr>
                        <a:t>Наставническая пара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D9595"/>
                          </a:solidFill>
                          <a:effectLst/>
                          <a:uLnTx/>
                          <a:uFillTx/>
                          <a:latin typeface="+mj-lt"/>
                          <a:ea typeface="+mj-ea"/>
                          <a:cs typeface="+mj-cs"/>
                        </a:rPr>
                        <a:t>«воспитатели Супрун И.П. и Стребулева Я.Ю.»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D9595"/>
                        </a:solidFill>
                        <a:effectLst/>
                        <a:uLnTx/>
                        <a:uFillTx/>
                        <a:latin typeface="+mj-lt"/>
                        <a:ea typeface="+mj-ea"/>
                        <a:cs typeface="+mj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D9595"/>
                        </a:solidFill>
                        <a:effectLst/>
                        <a:uLnTx/>
                        <a:uFillTx/>
                        <a:latin typeface="+mj-lt"/>
                        <a:ea typeface="+mj-ea"/>
                        <a:cs typeface="+mj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D9595"/>
                        </a:solidFill>
                        <a:effectLst/>
                        <a:uLnTx/>
                        <a:uFillTx/>
                        <a:latin typeface="+mj-lt"/>
                        <a:ea typeface="+mj-ea"/>
                        <a:cs typeface="+mj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D9595"/>
                        </a:solidFill>
                        <a:effectLst/>
                        <a:uLnTx/>
                        <a:uFillTx/>
                        <a:latin typeface="+mj-lt"/>
                        <a:ea typeface="+mj-ea"/>
                        <a:cs typeface="+mj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D9595"/>
                        </a:solidFill>
                        <a:effectLst/>
                        <a:uLnTx/>
                        <a:uFillTx/>
                        <a:latin typeface="+mj-lt"/>
                        <a:ea typeface="+mj-ea"/>
                        <a:cs typeface="+mj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D9595"/>
                        </a:solidFill>
                        <a:effectLst/>
                        <a:uLnTx/>
                        <a:uFillTx/>
                        <a:latin typeface="+mj-lt"/>
                        <a:ea typeface="+mj-ea"/>
                        <a:cs typeface="+mj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D9595"/>
                        </a:solidFill>
                        <a:effectLst/>
                        <a:uLnTx/>
                        <a:uFillTx/>
                        <a:latin typeface="+mj-lt"/>
                        <a:ea typeface="+mj-ea"/>
                        <a:cs typeface="+mj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D9595"/>
                        </a:solidFill>
                        <a:effectLst/>
                        <a:uLnTx/>
                        <a:uFillTx/>
                        <a:latin typeface="+mj-lt"/>
                        <a:ea typeface="+mj-ea"/>
                        <a:cs typeface="+mj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D9595"/>
                          </a:solidFill>
                          <a:effectLst/>
                          <a:uLnTx/>
                          <a:uFillTx/>
                          <a:ea typeface="+mj-ea"/>
                          <a:cs typeface="+mj-cs"/>
                        </a:rPr>
                        <a:t>Наставническая пара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D9595"/>
                          </a:solidFill>
                          <a:effectLst/>
                          <a:uLnTx/>
                          <a:uFillTx/>
                          <a:latin typeface="+mj-lt"/>
                          <a:ea typeface="+mj-ea"/>
                          <a:cs typeface="+mj-cs"/>
                        </a:rPr>
                        <a:t>«учителя-логопеды  Талалаева С.В. и Даутова</a:t>
                      </a:r>
                      <a:r>
                        <a:rPr kumimoji="0" lang="ru-RU" sz="1800" b="1" i="0" u="none" strike="noStrike" kern="1200" cap="none" spc="0" normalizeH="0" noProof="0" dirty="0" smtClean="0">
                          <a:ln>
                            <a:noFill/>
                          </a:ln>
                          <a:solidFill>
                            <a:srgbClr val="3D9595"/>
                          </a:solidFill>
                          <a:effectLst/>
                          <a:uLnTx/>
                          <a:uFillTx/>
                          <a:latin typeface="+mj-lt"/>
                          <a:ea typeface="+mj-ea"/>
                          <a:cs typeface="+mj-cs"/>
                        </a:rPr>
                        <a:t> И.В.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D9595"/>
                          </a:solidFill>
                          <a:effectLst/>
                          <a:uLnTx/>
                          <a:uFillTx/>
                          <a:latin typeface="+mj-lt"/>
                          <a:ea typeface="+mj-ea"/>
                          <a:cs typeface="+mj-cs"/>
                        </a:rPr>
                        <a:t>»</a:t>
                      </a:r>
                      <a:b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D9595"/>
                          </a:solidFill>
                          <a:effectLst/>
                          <a:uLnTx/>
                          <a:uFillTx/>
                          <a:latin typeface="+mj-lt"/>
                          <a:ea typeface="+mj-ea"/>
                          <a:cs typeface="+mj-cs"/>
                        </a:rPr>
                      </a:br>
                      <a:endParaRPr lang="ru-RU" dirty="0"/>
                    </a:p>
                  </a:txBody>
                  <a:tcPr>
                    <a:noFill/>
                  </a:tcPr>
                </a:tc>
              </a:tr>
              <a:tr h="35635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D9595"/>
                        </a:solidFill>
                        <a:effectLst/>
                        <a:uLnTx/>
                        <a:uFillTx/>
                        <a:ea typeface="+mj-ea"/>
                        <a:cs typeface="+mj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D9595"/>
                        </a:solidFill>
                        <a:effectLst/>
                        <a:uLnTx/>
                        <a:uFillTx/>
                        <a:ea typeface="+mj-ea"/>
                        <a:cs typeface="+mj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D9595"/>
                          </a:solidFill>
                          <a:effectLst/>
                          <a:uLnTx/>
                          <a:uFillTx/>
                          <a:ea typeface="+mj-ea"/>
                          <a:cs typeface="+mj-cs"/>
                        </a:rPr>
                        <a:t>Наставническая пара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D9595"/>
                          </a:solidFill>
                          <a:effectLst/>
                          <a:uLnTx/>
                          <a:uFillTx/>
                          <a:latin typeface="+mj-lt"/>
                          <a:ea typeface="+mj-ea"/>
                          <a:cs typeface="+mj-cs"/>
                        </a:rPr>
                        <a:t>«учителя-дефектологи  Абдурахимова Ф.К. и Жиганова З.З</a:t>
                      </a:r>
                      <a:r>
                        <a:rPr kumimoji="0" lang="ru-RU" sz="1800" b="1" i="0" u="none" strike="noStrike" kern="1200" cap="none" spc="0" normalizeH="0" noProof="0" dirty="0" smtClean="0">
                          <a:ln>
                            <a:noFill/>
                          </a:ln>
                          <a:solidFill>
                            <a:srgbClr val="3D9595"/>
                          </a:solidFill>
                          <a:effectLst/>
                          <a:uLnTx/>
                          <a:uFillTx/>
                          <a:latin typeface="+mj-lt"/>
                          <a:ea typeface="+mj-ea"/>
                          <a:cs typeface="+mj-cs"/>
                        </a:rPr>
                        <a:t>.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D9595"/>
                          </a:solidFill>
                          <a:effectLst/>
                          <a:uLnTx/>
                          <a:uFillTx/>
                          <a:latin typeface="+mj-lt"/>
                          <a:ea typeface="+mj-ea"/>
                          <a:cs typeface="+mj-cs"/>
                        </a:rPr>
                        <a:t>»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D9595"/>
                        </a:solidFill>
                        <a:effectLst/>
                        <a:uLnTx/>
                        <a:uFillTx/>
                        <a:latin typeface="+mj-lt"/>
                        <a:ea typeface="+mj-ea"/>
                        <a:cs typeface="+mj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D9595"/>
                        </a:solidFill>
                        <a:effectLst/>
                        <a:uLnTx/>
                        <a:uFillTx/>
                        <a:latin typeface="+mj-lt"/>
                        <a:ea typeface="+mj-ea"/>
                        <a:cs typeface="+mj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D9595"/>
                        </a:solidFill>
                        <a:effectLst/>
                        <a:uLnTx/>
                        <a:uFillTx/>
                        <a:latin typeface="+mj-lt"/>
                        <a:ea typeface="+mj-ea"/>
                        <a:cs typeface="+mj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D9595"/>
                        </a:solidFill>
                        <a:effectLst/>
                        <a:uLnTx/>
                        <a:uFillTx/>
                        <a:latin typeface="+mj-lt"/>
                        <a:ea typeface="+mj-ea"/>
                        <a:cs typeface="+mj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D9595"/>
                        </a:solidFill>
                        <a:effectLst/>
                        <a:uLnTx/>
                        <a:uFillTx/>
                        <a:latin typeface="+mj-lt"/>
                        <a:ea typeface="+mj-ea"/>
                        <a:cs typeface="+mj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D9595"/>
                        </a:solidFill>
                        <a:effectLst/>
                        <a:uLnTx/>
                        <a:uFillTx/>
                        <a:latin typeface="+mj-lt"/>
                        <a:ea typeface="+mj-ea"/>
                        <a:cs typeface="+mj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D9595"/>
                        </a:solidFill>
                        <a:effectLst/>
                        <a:uLnTx/>
                        <a:uFillTx/>
                        <a:latin typeface="+mj-lt"/>
                        <a:ea typeface="+mj-ea"/>
                        <a:cs typeface="+mj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D9595"/>
                        </a:solidFill>
                        <a:effectLst/>
                        <a:uLnTx/>
                        <a:uFillTx/>
                        <a:latin typeface="+mj-lt"/>
                        <a:ea typeface="+mj-ea"/>
                        <a:cs typeface="+mj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D9595"/>
                        </a:solidFill>
                        <a:effectLst/>
                        <a:uLnTx/>
                        <a:uFillTx/>
                        <a:latin typeface="+mj-lt"/>
                        <a:ea typeface="+mj-ea"/>
                        <a:cs typeface="+mj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D9595"/>
                        </a:solidFill>
                        <a:effectLst/>
                        <a:uLnTx/>
                        <a:uFillTx/>
                        <a:latin typeface="+mj-lt"/>
                        <a:ea typeface="+mj-ea"/>
                        <a:cs typeface="+mj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D9595"/>
                        </a:solidFill>
                        <a:effectLst/>
                        <a:uLnTx/>
                        <a:uFillTx/>
                        <a:latin typeface="+mj-lt"/>
                        <a:ea typeface="+mj-ea"/>
                        <a:cs typeface="+mj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D9595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D9595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D9595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Наставническая пара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D9595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«учителя-дефектологи  Мещерякова З.Н. и Сергеева Е.Е</a:t>
                      </a:r>
                      <a:r>
                        <a:rPr kumimoji="0" lang="ru-RU" sz="1800" b="0" i="0" u="none" strike="noStrike" kern="1200" cap="none" spc="0" normalizeH="0" noProof="0" dirty="0" smtClean="0">
                          <a:ln>
                            <a:noFill/>
                          </a:ln>
                          <a:solidFill>
                            <a:srgbClr val="3D9595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D9595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D9595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D9595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endParaRPr lang="ru-RU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18" name="Picture 3" descr="C:\Users\79874\Downloads\photo1677064897.jpeg"/>
          <p:cNvPicPr>
            <a:picLocks noChangeAspect="1" noChangeArrowheads="1"/>
          </p:cNvPicPr>
          <p:nvPr/>
        </p:nvPicPr>
        <p:blipFill>
          <a:blip r:embed="rId2" cstate="print"/>
          <a:srcRect t="19931"/>
          <a:stretch>
            <a:fillRect/>
          </a:stretch>
        </p:blipFill>
        <p:spPr bwMode="auto">
          <a:xfrm>
            <a:off x="876000" y="1719000"/>
            <a:ext cx="1686077" cy="1800000"/>
          </a:xfrm>
          <a:prstGeom prst="rect">
            <a:avLst/>
          </a:prstGeom>
          <a:noFill/>
        </p:spPr>
      </p:pic>
      <p:sp>
        <p:nvSpPr>
          <p:cNvPr id="19" name="Заголовок 1"/>
          <p:cNvSpPr txBox="1">
            <a:spLocks/>
          </p:cNvSpPr>
          <p:nvPr/>
        </p:nvSpPr>
        <p:spPr>
          <a:xfrm>
            <a:off x="3036000" y="3474000"/>
            <a:ext cx="2340000" cy="49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ea typeface="+mj-ea"/>
                <a:cs typeface="+mj-cs"/>
              </a:rPr>
              <a:t>Взаимодействие «современный - опытному»</a:t>
            </a:r>
            <a:r>
              <a:rPr kumimoji="0" lang="ru-RU" sz="1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D9595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7346" name="Picture 2" descr="C:\Users\79874\Downloads\photo1677064897 (1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46000" y="1719000"/>
            <a:ext cx="2384000" cy="1788000"/>
          </a:xfrm>
          <a:prstGeom prst="rect">
            <a:avLst/>
          </a:prstGeom>
          <a:noFill/>
        </p:spPr>
      </p:pic>
      <p:pic>
        <p:nvPicPr>
          <p:cNvPr id="15" name="Picture 5" descr="C:\Users\79874\Downloads\photo1677046612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76000" y="1674000"/>
            <a:ext cx="2405011" cy="1800000"/>
          </a:xfrm>
          <a:prstGeom prst="rect">
            <a:avLst/>
          </a:prstGeom>
          <a:noFill/>
        </p:spPr>
      </p:pic>
      <p:pic>
        <p:nvPicPr>
          <p:cNvPr id="16" name="Picture 4" descr="C:\Users\79874\Downloads\photo1677046612 (1)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66000" y="1674000"/>
            <a:ext cx="2405010" cy="1800000"/>
          </a:xfrm>
          <a:prstGeom prst="rect">
            <a:avLst/>
          </a:prstGeom>
          <a:noFill/>
        </p:spPr>
      </p:pic>
      <p:sp>
        <p:nvSpPr>
          <p:cNvPr id="21" name="Заголовок 1"/>
          <p:cNvSpPr txBox="1">
            <a:spLocks/>
          </p:cNvSpPr>
          <p:nvPr/>
        </p:nvSpPr>
        <p:spPr>
          <a:xfrm>
            <a:off x="6501000" y="3519000"/>
            <a:ext cx="1779000" cy="49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ea typeface="+mj-ea"/>
                <a:cs typeface="+mj-cs"/>
              </a:rPr>
              <a:t>Взаимодействие «новичок - мастер»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3D9595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9111000" y="3474000"/>
            <a:ext cx="2340000" cy="49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ea typeface="+mj-ea"/>
                <a:cs typeface="+mj-cs"/>
              </a:rPr>
              <a:t>Взаимодействие «современный - опытному»</a:t>
            </a:r>
            <a:r>
              <a:rPr kumimoji="0" lang="ru-RU" sz="1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D9595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2" name="Picture 2" descr="C:\Users\79874\Downloads\photo1677301913 (1).jpeg"/>
          <p:cNvPicPr>
            <a:picLocks noChangeAspect="1" noChangeArrowheads="1"/>
          </p:cNvPicPr>
          <p:nvPr/>
        </p:nvPicPr>
        <p:blipFill>
          <a:blip r:embed="rId6" cstate="print"/>
          <a:srcRect t="17274" b="10630"/>
          <a:stretch>
            <a:fillRect/>
          </a:stretch>
        </p:blipFill>
        <p:spPr bwMode="auto">
          <a:xfrm>
            <a:off x="876000" y="4734000"/>
            <a:ext cx="1672721" cy="1607861"/>
          </a:xfrm>
          <a:prstGeom prst="rect">
            <a:avLst/>
          </a:prstGeom>
          <a:noFill/>
        </p:spPr>
      </p:pic>
      <p:pic>
        <p:nvPicPr>
          <p:cNvPr id="13" name="Picture 4" descr="C:\Users\79874\Downloads\photo1677301900.jpeg"/>
          <p:cNvPicPr>
            <a:picLocks noChangeAspect="1" noChangeArrowheads="1"/>
          </p:cNvPicPr>
          <p:nvPr/>
        </p:nvPicPr>
        <p:blipFill>
          <a:blip r:embed="rId7" cstate="print"/>
          <a:srcRect t="9744"/>
          <a:stretch>
            <a:fillRect/>
          </a:stretch>
        </p:blipFill>
        <p:spPr bwMode="auto">
          <a:xfrm>
            <a:off x="3261000" y="4689000"/>
            <a:ext cx="2400000" cy="1624617"/>
          </a:xfrm>
          <a:prstGeom prst="rect">
            <a:avLst/>
          </a:prstGeom>
          <a:noFill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876000" y="3474000"/>
            <a:ext cx="1779000" cy="49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ea typeface="+mj-ea"/>
                <a:cs typeface="+mj-cs"/>
              </a:rPr>
              <a:t>Взаимодействие «новичок - мастер»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3D9595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831000" y="6363000"/>
            <a:ext cx="1779000" cy="49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ea typeface="+mj-ea"/>
                <a:cs typeface="+mj-cs"/>
              </a:rPr>
              <a:t>Взаимодействие «новичок - мастер»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3D9595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5" name="Заголовок 1"/>
          <p:cNvSpPr txBox="1">
            <a:spLocks/>
          </p:cNvSpPr>
          <p:nvPr/>
        </p:nvSpPr>
        <p:spPr>
          <a:xfrm>
            <a:off x="9516000" y="6363000"/>
            <a:ext cx="2340000" cy="49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ea typeface="+mj-ea"/>
                <a:cs typeface="+mj-cs"/>
              </a:rPr>
              <a:t>Взаимодействие «современный - опытному»</a:t>
            </a:r>
            <a:r>
              <a:rPr kumimoji="0" lang="ru-RU" sz="1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D9595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6" name="Заголовок 1"/>
          <p:cNvSpPr txBox="1">
            <a:spLocks/>
          </p:cNvSpPr>
          <p:nvPr/>
        </p:nvSpPr>
        <p:spPr>
          <a:xfrm>
            <a:off x="3171000" y="6363000"/>
            <a:ext cx="2340000" cy="49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ea typeface="+mj-ea"/>
                <a:cs typeface="+mj-cs"/>
              </a:rPr>
              <a:t>Взаимодействие «современный - опытному»</a:t>
            </a:r>
            <a:r>
              <a:rPr kumimoji="0" lang="ru-RU" sz="1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3D9595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7" name="Заголовок 1"/>
          <p:cNvSpPr txBox="1">
            <a:spLocks/>
          </p:cNvSpPr>
          <p:nvPr/>
        </p:nvSpPr>
        <p:spPr>
          <a:xfrm>
            <a:off x="6636000" y="6363000"/>
            <a:ext cx="1779000" cy="49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ea typeface="+mj-ea"/>
                <a:cs typeface="+mj-cs"/>
              </a:rPr>
              <a:t>Взаимодействие «новичок - мастер»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3D9595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9" name="Picture 3" descr="C:\Users\79874\Downloads\photo1677046636 (1)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21000" y="4779000"/>
            <a:ext cx="2720000" cy="1530000"/>
          </a:xfrm>
          <a:prstGeom prst="rect">
            <a:avLst/>
          </a:prstGeom>
          <a:noFill/>
        </p:spPr>
      </p:pic>
      <p:pic>
        <p:nvPicPr>
          <p:cNvPr id="30" name="Picture 4" descr="C:\Users\79874\Downloads\photo1677046636 (2)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156000" y="4734000"/>
            <a:ext cx="2799999" cy="1575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1946000" cy="10800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3D9595"/>
                </a:solidFill>
                <a:latin typeface="+mn-lt"/>
              </a:rPr>
              <a:t>Включенность наставляемых педагогов в педагогическую работу</a:t>
            </a:r>
            <a:r>
              <a:rPr lang="ru-RU" b="1" dirty="0" smtClean="0">
                <a:solidFill>
                  <a:srgbClr val="3D9595"/>
                </a:solidFill>
                <a:latin typeface="+mn-lt"/>
              </a:rPr>
              <a:t/>
            </a:r>
            <a:br>
              <a:rPr lang="ru-RU" b="1" dirty="0" smtClean="0">
                <a:solidFill>
                  <a:srgbClr val="3D9595"/>
                </a:solidFill>
                <a:latin typeface="+mn-lt"/>
              </a:rPr>
            </a:br>
            <a:endParaRPr lang="ru-RU" sz="3200" b="1" dirty="0">
              <a:solidFill>
                <a:srgbClr val="3D9595"/>
              </a:solidFill>
              <a:latin typeface="+mn-lt"/>
            </a:endParaRPr>
          </a:p>
        </p:txBody>
      </p:sp>
      <p:pic>
        <p:nvPicPr>
          <p:cNvPr id="3074" name="Picture 2" descr="C:\Users\79874\Downloads\photo1695289998 (2).jpeg"/>
          <p:cNvPicPr>
            <a:picLocks noChangeAspect="1" noChangeArrowheads="1"/>
          </p:cNvPicPr>
          <p:nvPr/>
        </p:nvPicPr>
        <p:blipFill>
          <a:blip r:embed="rId2" cstate="print"/>
          <a:srcRect l="14639" r="1996"/>
          <a:stretch>
            <a:fillRect/>
          </a:stretch>
        </p:blipFill>
        <p:spPr bwMode="auto">
          <a:xfrm>
            <a:off x="7131000" y="594000"/>
            <a:ext cx="2250000" cy="1732798"/>
          </a:xfrm>
          <a:prstGeom prst="rect">
            <a:avLst/>
          </a:prstGeom>
          <a:noFill/>
        </p:spPr>
      </p:pic>
      <p:pic>
        <p:nvPicPr>
          <p:cNvPr id="3076" name="Picture 4" descr="C:\Users\79874\Downloads\photo169529032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6000" y="594000"/>
            <a:ext cx="2250000" cy="1722217"/>
          </a:xfrm>
          <a:prstGeom prst="rect">
            <a:avLst/>
          </a:prstGeom>
          <a:noFill/>
        </p:spPr>
      </p:pic>
      <p:pic>
        <p:nvPicPr>
          <p:cNvPr id="3079" name="Picture 7" descr="C:\Users\79874\Downloads\IMG_5361.jpg"/>
          <p:cNvPicPr>
            <a:picLocks noChangeAspect="1" noChangeArrowheads="1"/>
          </p:cNvPicPr>
          <p:nvPr/>
        </p:nvPicPr>
        <p:blipFill>
          <a:blip r:embed="rId4" cstate="print"/>
          <a:srcRect t="16123" r="12092"/>
          <a:stretch>
            <a:fillRect/>
          </a:stretch>
        </p:blipFill>
        <p:spPr bwMode="auto">
          <a:xfrm>
            <a:off x="9426000" y="594000"/>
            <a:ext cx="2253311" cy="1687595"/>
          </a:xfrm>
          <a:prstGeom prst="rect">
            <a:avLst/>
          </a:prstGeom>
          <a:noFill/>
        </p:spPr>
      </p:pic>
      <p:pic>
        <p:nvPicPr>
          <p:cNvPr id="3080" name="Picture 8" descr="C:\Users\79874\Downloads\photo1693550111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46000" y="594000"/>
            <a:ext cx="2340000" cy="1755000"/>
          </a:xfrm>
          <a:prstGeom prst="rect">
            <a:avLst/>
          </a:prstGeom>
          <a:noFill/>
        </p:spPr>
      </p:pic>
      <p:pic>
        <p:nvPicPr>
          <p:cNvPr id="3081" name="Picture 9" descr="C:\Users\79874\Downloads\photo1694759096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96000" y="594000"/>
            <a:ext cx="2182500" cy="1746000"/>
          </a:xfrm>
          <a:prstGeom prst="rect">
            <a:avLst/>
          </a:prstGeom>
          <a:noFill/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3171000" y="2394000"/>
            <a:ext cx="4950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Совместные занятия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3D9595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11" name="Picture 3" descr="C:\Users\79874\Downloads\photo1677301913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156000" y="2934000"/>
            <a:ext cx="2790000" cy="3720000"/>
          </a:xfrm>
          <a:prstGeom prst="rect">
            <a:avLst/>
          </a:prstGeom>
          <a:noFill/>
        </p:spPr>
      </p:pic>
      <p:pic>
        <p:nvPicPr>
          <p:cNvPr id="12" name="Picture 1" descr="C:\Users\79874\Downloads\photo1677064897 (2)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26000" y="3114000"/>
            <a:ext cx="2850000" cy="2137500"/>
          </a:xfrm>
          <a:prstGeom prst="rect">
            <a:avLst/>
          </a:prstGeom>
          <a:noFill/>
        </p:spPr>
      </p:pic>
      <p:pic>
        <p:nvPicPr>
          <p:cNvPr id="13" name="Picture 2" descr="C:\Users\79874\Downloads\photo1677046636.jpeg"/>
          <p:cNvPicPr>
            <a:picLocks noChangeAspect="1" noChangeArrowheads="1"/>
          </p:cNvPicPr>
          <p:nvPr/>
        </p:nvPicPr>
        <p:blipFill>
          <a:blip r:embed="rId9" cstate="print"/>
          <a:srcRect l="9966" r="15723"/>
          <a:stretch>
            <a:fillRect/>
          </a:stretch>
        </p:blipFill>
        <p:spPr bwMode="auto">
          <a:xfrm>
            <a:off x="6096000" y="3969000"/>
            <a:ext cx="2912868" cy="2205000"/>
          </a:xfrm>
          <a:prstGeom prst="rect">
            <a:avLst/>
          </a:prstGeom>
          <a:noFill/>
        </p:spPr>
      </p:pic>
      <p:pic>
        <p:nvPicPr>
          <p:cNvPr id="14" name="Picture 3" descr="C:\Users\79874\Downloads\photo1677046612 (2).jpe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6000" y="2484000"/>
            <a:ext cx="2796258" cy="373612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6000" y="144000"/>
            <a:ext cx="10515600" cy="63387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3D9595"/>
                </a:solidFill>
                <a:latin typeface="+mn-lt"/>
              </a:rPr>
              <a:t>Динамика развития наставляемых педагогов по областям педагогической деятельности:</a:t>
            </a:r>
            <a:endParaRPr lang="ru-RU" sz="2400" b="1" dirty="0">
              <a:solidFill>
                <a:srgbClr val="3D9595"/>
              </a:solidFill>
              <a:latin typeface="+mn-l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61000" y="864000"/>
          <a:ext cx="11160000" cy="1827440"/>
        </p:xfrm>
        <a:graphic>
          <a:graphicData uri="http://schemas.openxmlformats.org/drawingml/2006/table">
            <a:tbl>
              <a:tblPr/>
              <a:tblGrid>
                <a:gridCol w="5578807"/>
                <a:gridCol w="2874075"/>
                <a:gridCol w="2707118"/>
              </a:tblGrid>
              <a:tr h="147023">
                <a:tc rowSpan="2">
                  <a:txBody>
                    <a:bodyPr/>
                    <a:lstStyle/>
                    <a:p>
                      <a:pPr marL="6731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Области педагогической деятельности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67310"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Проблемы по областям (% педагогов)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62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731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Начальный мониторинг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31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(сентябрь 2022г.)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310"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Промежуточный мониторинг (сентябрь 2023г.)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178">
                <a:tc>
                  <a:txBody>
                    <a:bodyPr/>
                    <a:lstStyle/>
                    <a:p>
                      <a:pPr marL="67310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Профессиональные качества педагога ДОО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31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78%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310"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31%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089">
                <a:tc>
                  <a:txBody>
                    <a:bodyPr/>
                    <a:lstStyle/>
                    <a:p>
                      <a:pPr marL="6731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Организационно-методические умения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31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87%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31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27%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089">
                <a:tc>
                  <a:txBody>
                    <a:bodyPr/>
                    <a:lstStyle/>
                    <a:p>
                      <a:pPr marL="67310"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Информационные компетенции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31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92%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31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39%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178">
                <a:tc>
                  <a:txBody>
                    <a:bodyPr/>
                    <a:lstStyle/>
                    <a:p>
                      <a:pPr marL="67310"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Личностные особенности и внешние проявления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31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71%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31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178">
                <a:tc>
                  <a:txBody>
                    <a:bodyPr/>
                    <a:lstStyle/>
                    <a:p>
                      <a:pPr marL="6731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Творческие способности и педагогические инициативы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310"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76%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31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21%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291000" y="2754000"/>
            <a:ext cx="3981000" cy="49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Количественные показатели: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3D9595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5" name="Picture 2" descr="C:\Users\79874\Downloads\мон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6000" y="3069000"/>
            <a:ext cx="4095000" cy="3645871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861000" y="2799000"/>
            <a:ext cx="3981000" cy="49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Качественные показатели: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9595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3D9595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836000" y="3204000"/>
            <a:ext cx="7110000" cy="342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Доля молодых специалистов (с опытом работы от 0 до 3 лет), работающих в ДОО, вошедших в Программу наставничества, % (отношение количества молодых специалистов, вошедших в программы наставничества, к общему количеству молодых специалистов, работающих в ДОО) – 100%.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Доля малоопытных педагогов, работающих в ДОО, вошедших в Программы наставничества, % (отношение количества малоопытных педагогов, вошедших в программы наставничества, к общему количеству малоопытных педагогов, работающих в ДОО) – 100%.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900" dirty="0" smtClean="0">
              <a:ea typeface="+mj-ea"/>
              <a:cs typeface="+mj-cs"/>
            </a:endParaRPr>
          </a:p>
          <a:p>
            <a:pPr lvl="0" algn="just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Доля педагогов со стажем, работающих в ДОО, вошедших в Программу наставничества, % (отношение количества </a:t>
            </a:r>
            <a:r>
              <a:rPr lang="ru-RU" sz="900" dirty="0" smtClean="0"/>
              <a:t>педагогов со стажем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, вошедших в программы наставничества, к общему количеству </a:t>
            </a:r>
            <a:r>
              <a:rPr lang="ru-RU" sz="900" dirty="0" smtClean="0"/>
              <a:t>педагогов со стажем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, работающих в ДОО) – 43%.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lang="ru-RU" sz="900" dirty="0" smtClean="0"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9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Уровень удовлетворенности наставляемых участием в Программе наставничества, % (отношение количества наставляемых, удовлетворенных участием в Программе наставничества, к общему количеству наставляемых, принявших участие в Программе) – 100%.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900" dirty="0" smtClean="0"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Уровень удовлетворенности наставников участием в Программе наставничества, % (отношение количества наставников, удовлетворенных участием в Программе наставничества, к общему количеству наставников, принявших участие в Программе) – 100%.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</a:br>
            <a:endParaRPr lang="ru-RU" sz="900" dirty="0" smtClean="0"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Доля участников Программы наставничества, которые  видят свое профессиональное развитие в данной ДОО в течение следующих 5 лет, % (отношение количества участников Программы наставничества, которые видят свое профессиональное развитие в данной ДОО в течение следующих 5 лет, к общему количеству участников Программы наставничества) – 100%.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Доля участников Программы наставничества, у которых появилось желание и (или) силы реализовывать собственные профессиональные работы: статьи, исследования пр., % (отношение количества участников Программы наставничества, у которых появилось желание и (или) силы реализовывать собственные профессиональные работы: статьи, исследования пр., к общему количеству участников Программы наставничества) – 95%.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Доля наставляемых педагогов, которые после общения с наставником отмечают прилив уверенности в собственных силах для  развития личного, творческого и педагогического потенциала, % (отношение количества участников Программы наставничества, которые после общения с наставником отмечают прилив уверенности в собственных силах для  развития личного, творческого и педагогического потенциала, к общему количеству участников Программы наставничества) – 100%.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C:\Users\79874\Downloads\статья Даутов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36000" y="1089000"/>
            <a:ext cx="1365362" cy="1929846"/>
          </a:xfrm>
          <a:prstGeom prst="rect">
            <a:avLst/>
          </a:prstGeom>
          <a:noFill/>
        </p:spPr>
      </p:pic>
      <p:pic>
        <p:nvPicPr>
          <p:cNvPr id="6150" name="Picture 6" descr="C:\Users\79874\Downloads\Абд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36000" y="3114000"/>
            <a:ext cx="1311679" cy="1845000"/>
          </a:xfrm>
          <a:prstGeom prst="rect">
            <a:avLst/>
          </a:prstGeom>
          <a:noFill/>
        </p:spPr>
      </p:pic>
      <p:pic>
        <p:nvPicPr>
          <p:cNvPr id="6148" name="Picture 4" descr="C:\Users\79874\Downloads\msg5195812194-196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1000" y="5049000"/>
            <a:ext cx="1256434" cy="1571464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96000" y="0"/>
            <a:ext cx="10515600" cy="8550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Эффективность системы наставничества МБДОУ детский сад № 1 «Улыбка»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endParaRPr lang="ru-RU" sz="2800" b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56000" y="549000"/>
            <a:ext cx="3060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ПОБЕДЫ В КОНКУРСАХ:                                              </a:t>
            </a:r>
          </a:p>
          <a:p>
            <a:pPr algn="just"/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431000" y="1674000"/>
            <a:ext cx="3915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3D9595"/>
                </a:solidFill>
              </a:rPr>
              <a:t> </a:t>
            </a:r>
            <a:r>
              <a:rPr lang="ru-RU" b="1" dirty="0" smtClean="0">
                <a:solidFill>
                  <a:srgbClr val="3D9595"/>
                </a:solidFill>
              </a:rPr>
              <a:t>Не </a:t>
            </a:r>
            <a:r>
              <a:rPr lang="ru-RU" b="1" dirty="0" smtClean="0">
                <a:solidFill>
                  <a:srgbClr val="3D9595"/>
                </a:solidFill>
              </a:rPr>
              <a:t>хватает знаний, ресурсов и энергии - найди наставника. </a:t>
            </a:r>
            <a:endParaRPr lang="ru-RU" b="1" dirty="0" smtClean="0">
              <a:solidFill>
                <a:srgbClr val="3D9595"/>
              </a:solidFill>
            </a:endParaRPr>
          </a:p>
          <a:p>
            <a:pPr algn="just"/>
            <a:r>
              <a:rPr lang="ru-RU" b="1" dirty="0" smtClean="0">
                <a:solidFill>
                  <a:srgbClr val="3D9595"/>
                </a:solidFill>
              </a:rPr>
              <a:t>Он </a:t>
            </a:r>
            <a:r>
              <a:rPr lang="ru-RU" b="1" dirty="0" smtClean="0">
                <a:solidFill>
                  <a:srgbClr val="3D9595"/>
                </a:solidFill>
              </a:rPr>
              <a:t>зарядит тебя всем необходимым для твоего старта. </a:t>
            </a:r>
            <a:endParaRPr lang="ru-RU" b="1" dirty="0" smtClean="0">
              <a:solidFill>
                <a:srgbClr val="3D9595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3D9595"/>
                </a:solidFill>
              </a:rPr>
              <a:t> Не </a:t>
            </a:r>
            <a:r>
              <a:rPr lang="ru-RU" b="1" dirty="0" smtClean="0">
                <a:solidFill>
                  <a:srgbClr val="3D9595"/>
                </a:solidFill>
              </a:rPr>
              <a:t>можешь найти наставника - стань наставником сам! Это сложно - но можно</a:t>
            </a:r>
            <a:r>
              <a:rPr lang="ru-RU" b="1" dirty="0" smtClean="0">
                <a:solidFill>
                  <a:srgbClr val="3D9595"/>
                </a:solidFill>
              </a:rPr>
              <a:t>!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3D9595"/>
                </a:solidFill>
              </a:rPr>
              <a:t> </a:t>
            </a:r>
            <a:r>
              <a:rPr lang="ru-RU" b="1" dirty="0" smtClean="0">
                <a:solidFill>
                  <a:srgbClr val="3D9595"/>
                </a:solidFill>
              </a:rPr>
              <a:t>Создай свою жизнь так, как ты хочешь. И стань наставником для ищущего подопечного, чтобы помочь ему, и за это тебе обязательно воздастся. </a:t>
            </a:r>
            <a:endParaRPr lang="ru-RU" b="1" dirty="0" smtClean="0">
              <a:solidFill>
                <a:srgbClr val="3D9595"/>
              </a:solidFill>
            </a:endParaRPr>
          </a:p>
          <a:p>
            <a:endParaRPr lang="ru-RU" b="1" dirty="0" smtClean="0">
              <a:solidFill>
                <a:srgbClr val="3D9595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3D9595"/>
                </a:solidFill>
              </a:rPr>
              <a:t> </a:t>
            </a:r>
            <a:r>
              <a:rPr lang="ru-RU" b="1" dirty="0" smtClean="0">
                <a:solidFill>
                  <a:srgbClr val="3D9595"/>
                </a:solidFill>
              </a:rPr>
              <a:t>Закон </a:t>
            </a:r>
            <a:r>
              <a:rPr lang="ru-RU" b="1" dirty="0" smtClean="0">
                <a:solidFill>
                  <a:srgbClr val="3D9595"/>
                </a:solidFill>
              </a:rPr>
              <a:t>бумеранга, еще никто не отменял!</a:t>
            </a:r>
            <a:endParaRPr lang="ru-RU" b="1" dirty="0" smtClean="0">
              <a:solidFill>
                <a:srgbClr val="3D9595"/>
              </a:solidFill>
            </a:endParaRPr>
          </a:p>
        </p:txBody>
      </p:sp>
      <p:pic>
        <p:nvPicPr>
          <p:cNvPr id="3" name="Picture 9" descr="C:\Users\79874\Downloads\Безымянн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6000" y="5049000"/>
            <a:ext cx="1170022" cy="1620000"/>
          </a:xfrm>
          <a:prstGeom prst="rect">
            <a:avLst/>
          </a:prstGeom>
          <a:noFill/>
        </p:spPr>
      </p:pic>
      <p:pic>
        <p:nvPicPr>
          <p:cNvPr id="1031" name="Picture 7" descr="C:\Users\79874\Downloads\Грамота Наставники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11000" y="999000"/>
            <a:ext cx="1485000" cy="209876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8301000" y="594000"/>
            <a:ext cx="3420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ДИССЕМИНАЦИЯ ОПЫТА:                                              </a:t>
            </a:r>
          </a:p>
          <a:p>
            <a:pPr algn="just"/>
            <a:endParaRPr lang="ru-RU" sz="2000" dirty="0"/>
          </a:p>
        </p:txBody>
      </p:sp>
      <p:pic>
        <p:nvPicPr>
          <p:cNvPr id="6147" name="Picture 3" descr="C:\Users\79874\Downloads\photo1695277884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86000" y="4914000"/>
            <a:ext cx="1207617" cy="1698626"/>
          </a:xfrm>
          <a:prstGeom prst="rect">
            <a:avLst/>
          </a:prstGeom>
          <a:noFill/>
        </p:spPr>
      </p:pic>
      <p:pic>
        <p:nvPicPr>
          <p:cNvPr id="6146" name="Picture 2" descr="D:\наставничество\наставничество 2022-2024\Диплом Наставничество 202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1000" y="1043999"/>
            <a:ext cx="1440000" cy="2035163"/>
          </a:xfrm>
          <a:prstGeom prst="rect">
            <a:avLst/>
          </a:prstGeom>
          <a:noFill/>
        </p:spPr>
      </p:pic>
      <p:pic>
        <p:nvPicPr>
          <p:cNvPr id="6152" name="Picture 8" descr="C:\Users\79874\Downloads\диплом наст_page-000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461000" y="3114000"/>
            <a:ext cx="1260000" cy="1780924"/>
          </a:xfrm>
          <a:prstGeom prst="rect">
            <a:avLst/>
          </a:prstGeom>
          <a:noFill/>
        </p:spPr>
      </p:pic>
      <p:pic>
        <p:nvPicPr>
          <p:cNvPr id="6153" name="Picture 9" descr="C:\Users\79874\Downloads\1695275308766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0236000" y="5139000"/>
            <a:ext cx="1710000" cy="1183846"/>
          </a:xfrm>
          <a:prstGeom prst="rect">
            <a:avLst/>
          </a:prstGeom>
          <a:noFill/>
        </p:spPr>
      </p:pic>
      <p:pic>
        <p:nvPicPr>
          <p:cNvPr id="6149" name="Picture 5" descr="C:\Users\79874\Downloads\сертификат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346000" y="5139000"/>
            <a:ext cx="1700255" cy="1147614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</p:pic>
      <p:pic>
        <p:nvPicPr>
          <p:cNvPr id="1026" name="Picture 2" descr="D:\наставничество\диплом лучший доо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461000" y="2394000"/>
            <a:ext cx="1620000" cy="2241148"/>
          </a:xfrm>
          <a:prstGeom prst="rect">
            <a:avLst/>
          </a:prstGeom>
          <a:noFill/>
        </p:spPr>
      </p:pic>
      <p:pic>
        <p:nvPicPr>
          <p:cNvPr id="1027" name="Picture 3" descr="D:\наставничество\наставничество 2022-2024\Благодарственное письмо (1)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416000" y="1044000"/>
            <a:ext cx="1353581" cy="1991155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5286000" y="954000"/>
            <a:ext cx="1710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ЛАЙФХАК:                                              </a:t>
            </a:r>
            <a:endParaRPr lang="ru-RU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just"/>
            <a:endParaRPr lang="ru-RU" sz="20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5976322a44a97ac26d815ee62557e8e28e4d658"/>
</p:tagLst>
</file>

<file path=ppt/theme/theme1.xml><?xml version="1.0" encoding="utf-8"?>
<a:theme xmlns:a="http://schemas.openxmlformats.org/drawingml/2006/main" name="Тема Office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9991</TotalTime>
  <Words>701</Words>
  <Application>Microsoft Office PowerPoint</Application>
  <PresentationFormat>Произвольный</PresentationFormat>
  <Paragraphs>130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Всероссийский конкурс «Лучшие практики наставничества» в 2023 году  номинация:  «Лучшая практика реверсивного наставничества»</vt:lpstr>
      <vt:lpstr>Слайд 2</vt:lpstr>
      <vt:lpstr>Слайд 3</vt:lpstr>
      <vt:lpstr>Слайд 4</vt:lpstr>
      <vt:lpstr> ИОМ рассчитан на 288 часов (при нагрузке 4 часа в неделю) и раскрывает технологию изучения программы, определяет последовательность тем и количество часов на каждую из них.  Содержание ИОМ включает инвариантные (обязательный для всех слушателей) и вариативные модули.  Инвариантные модули изучаются в полном объеме. Учебные элементы (темы) содержания вариантных модулей могут изучаться в полном или сокращенном виде, но все модули должны быть обязательно изучены. </vt:lpstr>
      <vt:lpstr>Формирующий этап </vt:lpstr>
      <vt:lpstr>Включенность наставляемых педагогов в педагогическую работу </vt:lpstr>
      <vt:lpstr>Динамика развития наставляемых педагогов по областям педагогической деятельности:</vt:lpstr>
      <vt:lpstr>Эффективность системы наставничества МБДОУ детский сад № 1 «Улыбка» 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79874</cp:lastModifiedBy>
  <cp:revision>42</cp:revision>
  <dcterms:created xsi:type="dcterms:W3CDTF">2020-07-14T14:01:38Z</dcterms:created>
  <dcterms:modified xsi:type="dcterms:W3CDTF">2023-10-09T05:09:01Z</dcterms:modified>
</cp:coreProperties>
</file>